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2" r:id="rId1"/>
  </p:sldMasterIdLst>
  <p:notesMasterIdLst>
    <p:notesMasterId r:id="rId59"/>
  </p:notesMasterIdLst>
  <p:handoutMasterIdLst>
    <p:handoutMasterId r:id="rId60"/>
  </p:handoutMasterIdLst>
  <p:sldIdLst>
    <p:sldId id="508" r:id="rId2"/>
    <p:sldId id="392" r:id="rId3"/>
    <p:sldId id="505" r:id="rId4"/>
    <p:sldId id="596" r:id="rId5"/>
    <p:sldId id="652" r:id="rId6"/>
    <p:sldId id="653" r:id="rId7"/>
    <p:sldId id="654" r:id="rId8"/>
    <p:sldId id="656" r:id="rId9"/>
    <p:sldId id="657" r:id="rId10"/>
    <p:sldId id="658" r:id="rId11"/>
    <p:sldId id="659" r:id="rId12"/>
    <p:sldId id="660" r:id="rId13"/>
    <p:sldId id="661" r:id="rId14"/>
    <p:sldId id="662" r:id="rId15"/>
    <p:sldId id="663" r:id="rId16"/>
    <p:sldId id="664" r:id="rId17"/>
    <p:sldId id="665" r:id="rId18"/>
    <p:sldId id="608" r:id="rId19"/>
    <p:sldId id="670" r:id="rId20"/>
    <p:sldId id="671" r:id="rId21"/>
    <p:sldId id="672" r:id="rId22"/>
    <p:sldId id="673" r:id="rId23"/>
    <p:sldId id="674" r:id="rId24"/>
    <p:sldId id="675" r:id="rId25"/>
    <p:sldId id="581" r:id="rId26"/>
    <p:sldId id="582" r:id="rId27"/>
    <p:sldId id="643" r:id="rId28"/>
    <p:sldId id="623" r:id="rId29"/>
    <p:sldId id="624" r:id="rId30"/>
    <p:sldId id="625" r:id="rId31"/>
    <p:sldId id="669" r:id="rId32"/>
    <p:sldId id="668" r:id="rId33"/>
    <p:sldId id="626" r:id="rId34"/>
    <p:sldId id="627" r:id="rId35"/>
    <p:sldId id="628" r:id="rId36"/>
    <p:sldId id="629" r:id="rId37"/>
    <p:sldId id="622" r:id="rId38"/>
    <p:sldId id="611" r:id="rId39"/>
    <p:sldId id="631" r:id="rId40"/>
    <p:sldId id="632" r:id="rId41"/>
    <p:sldId id="633" r:id="rId42"/>
    <p:sldId id="634" r:id="rId43"/>
    <p:sldId id="645" r:id="rId44"/>
    <p:sldId id="646" r:id="rId45"/>
    <p:sldId id="648" r:id="rId46"/>
    <p:sldId id="647" r:id="rId47"/>
    <p:sldId id="649" r:id="rId48"/>
    <p:sldId id="650" r:id="rId49"/>
    <p:sldId id="651" r:id="rId50"/>
    <p:sldId id="635" r:id="rId51"/>
    <p:sldId id="636" r:id="rId52"/>
    <p:sldId id="637" r:id="rId53"/>
    <p:sldId id="639" r:id="rId54"/>
    <p:sldId id="640" r:id="rId55"/>
    <p:sldId id="641" r:id="rId56"/>
    <p:sldId id="642" r:id="rId57"/>
    <p:sldId id="591" r:id="rId58"/>
  </p:sldIdLst>
  <p:sldSz cx="12192000" cy="6858000"/>
  <p:notesSz cx="6735763" cy="9866313"/>
  <p:embeddedFontLst>
    <p:embeddedFont>
      <p:font typeface="HY헤드라인M" panose="02030600000101010101" pitchFamily="18" charset="-127"/>
      <p:regular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고양덕양 B" charset="-127"/>
      <p:regular r:id="rId64"/>
    </p:embeddedFont>
    <p:embeddedFont>
      <p:font typeface="HY견고딕" panose="02030600000101010101" pitchFamily="18" charset="-127"/>
      <p:regular r:id="rId65"/>
    </p:embeddedFont>
    <p:embeddedFont>
      <p:font typeface="Gill Sans MT" panose="020B0502020104020203" pitchFamily="34" charset="0"/>
      <p:regular r:id="rId66"/>
      <p:bold r:id="rId67"/>
      <p:italic r:id="rId68"/>
      <p:boldItalic r:id="rId69"/>
    </p:embeddedFont>
    <p:embeddedFont>
      <p:font typeface="제주한라산" panose="020B0600000101010101" charset="-127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청소년서체" panose="020B0600000101010101" charset="-127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cept_Readme" id="{D4E4108F-8D52-C24F-BD48-C5B3E3415B20}">
          <p14:sldIdLst/>
        </p14:section>
        <p14:section name="Presentation" id="{F50E7A29-14EC-A74C-8115-EFF96D771BD2}">
          <p14:sldIdLst>
            <p14:sldId id="508"/>
            <p14:sldId id="392"/>
            <p14:sldId id="505"/>
            <p14:sldId id="596"/>
            <p14:sldId id="652"/>
            <p14:sldId id="653"/>
            <p14:sldId id="654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08"/>
            <p14:sldId id="670"/>
            <p14:sldId id="671"/>
            <p14:sldId id="672"/>
            <p14:sldId id="673"/>
            <p14:sldId id="674"/>
            <p14:sldId id="675"/>
            <p14:sldId id="581"/>
            <p14:sldId id="582"/>
            <p14:sldId id="643"/>
            <p14:sldId id="623"/>
            <p14:sldId id="624"/>
            <p14:sldId id="625"/>
            <p14:sldId id="669"/>
            <p14:sldId id="668"/>
            <p14:sldId id="626"/>
            <p14:sldId id="627"/>
            <p14:sldId id="628"/>
            <p14:sldId id="629"/>
            <p14:sldId id="622"/>
            <p14:sldId id="611"/>
            <p14:sldId id="631"/>
            <p14:sldId id="632"/>
            <p14:sldId id="633"/>
            <p14:sldId id="634"/>
            <p14:sldId id="645"/>
            <p14:sldId id="646"/>
            <p14:sldId id="648"/>
            <p14:sldId id="647"/>
            <p14:sldId id="649"/>
            <p14:sldId id="650"/>
            <p14:sldId id="651"/>
            <p14:sldId id="635"/>
            <p14:sldId id="636"/>
            <p14:sldId id="637"/>
            <p14:sldId id="639"/>
            <p14:sldId id="640"/>
            <p14:sldId id="641"/>
            <p14:sldId id="642"/>
            <p14:sldId id="5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orient="horz" pos="21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CA6"/>
    <a:srgbClr val="D60093"/>
    <a:srgbClr val="707FEA"/>
    <a:srgbClr val="FF6699"/>
    <a:srgbClr val="FF7575"/>
    <a:srgbClr val="F2AE54"/>
    <a:srgbClr val="FFCC00"/>
    <a:srgbClr val="FF9900"/>
    <a:srgbClr val="DBE82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1141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432" y="102"/>
      </p:cViewPr>
      <p:guideLst>
        <p:guide orient="horz" pos="2432"/>
        <p:guide pos="3863"/>
        <p:guide orient="horz" pos="2159"/>
        <p:guide orient="horz" pos="2109"/>
      </p:guideLst>
    </p:cSldViewPr>
  </p:slideViewPr>
  <p:outlineViewPr>
    <p:cViewPr>
      <p:scale>
        <a:sx n="33" d="100"/>
        <a:sy n="33" d="100"/>
      </p:scale>
      <p:origin x="25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9428B-5C55-4E2F-90CE-89169BB93B7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E513C-5E9E-4C4C-8B03-EE0260E7E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90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6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0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6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14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5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56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22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4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3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98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4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1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2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30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6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79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5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67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5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8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13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23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12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77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9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45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8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0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02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48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22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22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7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2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408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18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838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235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12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22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903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96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9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3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30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0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830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787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551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59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2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9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1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8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표지">
    <p:bg>
      <p:bgPr>
        <a:pattFill prst="ltUpDiag">
          <a:fgClr>
            <a:srgbClr val="DEF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문서 14"/>
          <p:cNvSpPr/>
          <p:nvPr userDrawn="1"/>
        </p:nvSpPr>
        <p:spPr>
          <a:xfrm rot="21425409">
            <a:off x="-127862" y="-38448"/>
            <a:ext cx="12301254" cy="4319415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51"/>
            <a:ext cx="12192000" cy="3799874"/>
          </a:xfrm>
          <a:prstGeom prst="rect">
            <a:avLst/>
          </a:prstGeom>
        </p:spPr>
      </p:pic>
      <p:sp>
        <p:nvSpPr>
          <p:cNvPr id="17" name="내용 개체 틀 9"/>
          <p:cNvSpPr>
            <a:spLocks noGrp="1"/>
          </p:cNvSpPr>
          <p:nvPr>
            <p:ph sz="quarter" idx="10"/>
          </p:nvPr>
        </p:nvSpPr>
        <p:spPr>
          <a:xfrm>
            <a:off x="1036955" y="1240155"/>
            <a:ext cx="6400165" cy="374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9" name="제목 5"/>
          <p:cNvSpPr>
            <a:spLocks noGrp="1"/>
          </p:cNvSpPr>
          <p:nvPr>
            <p:ph type="title"/>
          </p:nvPr>
        </p:nvSpPr>
        <p:spPr>
          <a:xfrm>
            <a:off x="985468" y="189928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ADDE24-578C-3B4B-BDCF-59F4198BF9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0724085" y="1425174"/>
            <a:ext cx="1095564" cy="1128763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800000">
            <a:off x="9218656" y="4184702"/>
            <a:ext cx="1521996" cy="1568117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cxnSp>
        <p:nvCxnSpPr>
          <p:cNvPr id="36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102545">
            <a:off x="6530141" y="4329706"/>
            <a:ext cx="1936786" cy="1995477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41" name="내용 개체 틀 9"/>
          <p:cNvSpPr>
            <a:spLocks noGrp="1"/>
          </p:cNvSpPr>
          <p:nvPr>
            <p:ph sz="quarter" idx="11" hasCustomPrompt="1"/>
          </p:nvPr>
        </p:nvSpPr>
        <p:spPr>
          <a:xfrm>
            <a:off x="1026794" y="4460875"/>
            <a:ext cx="6400165" cy="374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양덕양 B" pitchFamily="2" charset="-127"/>
                <a:ea typeface="고양덕양 B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국립환경과학원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640838">
            <a:off x="10669089" y="2716679"/>
            <a:ext cx="1318804" cy="1358767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grpSp>
        <p:nvGrpSpPr>
          <p:cNvPr id="14" name="그룹 13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2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8681752" y="19803"/>
            <a:ext cx="3449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＂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건강한 환경   행복한 미래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＂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제주한라산" panose="02000300000000000000" pitchFamily="2" charset="-127"/>
              <a:ea typeface="제주한라산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08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1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1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972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546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DA4F65-FE06-574F-8344-C0557FCB68EF}"/>
              </a:ext>
            </a:extLst>
          </p:cNvPr>
          <p:cNvSpPr/>
          <p:nvPr userDrawn="1"/>
        </p:nvSpPr>
        <p:spPr>
          <a:xfrm>
            <a:off x="0" y="0"/>
            <a:ext cx="12192000" cy="324104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" name="그룹 6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8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20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45AD98-B7EA-B248-9612-A3BD715DECC3}"/>
              </a:ext>
            </a:extLst>
          </p:cNvPr>
          <p:cNvSpPr/>
          <p:nvPr userDrawn="1"/>
        </p:nvSpPr>
        <p:spPr>
          <a:xfrm>
            <a:off x="0" y="56522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8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4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" name="그룹 5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7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760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0"/>
            <a:ext cx="12192001" cy="62800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45AD98-B7EA-B248-9612-A3BD715DECC3}"/>
              </a:ext>
            </a:extLst>
          </p:cNvPr>
          <p:cNvSpPr/>
          <p:nvPr userDrawn="1"/>
        </p:nvSpPr>
        <p:spPr>
          <a:xfrm>
            <a:off x="0" y="62448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" name="그룹 8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87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0"/>
            <a:ext cx="12192001" cy="6280031"/>
          </a:xfrm>
          <a:prstGeom prst="rect">
            <a:avLst/>
          </a:prstGeom>
        </p:spPr>
      </p:pic>
      <p:grpSp>
        <p:nvGrpSpPr>
          <p:cNvPr id="9" name="그룹 8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668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2">
    <p:bg>
      <p:bgPr>
        <a:pattFill prst="ltUpDiag">
          <a:fgClr>
            <a:srgbClr val="D4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순서도: 문서 8"/>
          <p:cNvSpPr/>
          <p:nvPr userDrawn="1"/>
        </p:nvSpPr>
        <p:spPr>
          <a:xfrm rot="21425409">
            <a:off x="-127862" y="-38448"/>
            <a:ext cx="12301254" cy="4319415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51"/>
            <a:ext cx="12192000" cy="3799874"/>
          </a:xfrm>
          <a:prstGeom prst="rect">
            <a:avLst/>
          </a:prstGeom>
        </p:spPr>
      </p:pic>
      <p:sp>
        <p:nvSpPr>
          <p:cNvPr id="14" name="제목 5"/>
          <p:cNvSpPr>
            <a:spLocks noGrp="1"/>
          </p:cNvSpPr>
          <p:nvPr>
            <p:ph type="title"/>
          </p:nvPr>
        </p:nvSpPr>
        <p:spPr>
          <a:xfrm>
            <a:off x="985468" y="189928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2" name="그룹 11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pattFill prst="ltUpDiag">
          <a:fgClr>
            <a:srgbClr val="D4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-9568"/>
            <a:ext cx="3769257" cy="686756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F795EF-9235-A543-A155-14F810260B10}"/>
              </a:ext>
            </a:extLst>
          </p:cNvPr>
          <p:cNvSpPr/>
          <p:nvPr userDrawn="1"/>
        </p:nvSpPr>
        <p:spPr>
          <a:xfrm>
            <a:off x="1" y="1095375"/>
            <a:ext cx="3771900" cy="60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D9FA44-0CB8-554D-BD25-158D7F31CBCE}"/>
              </a:ext>
            </a:extLst>
          </p:cNvPr>
          <p:cNvSpPr/>
          <p:nvPr userDrawn="1"/>
        </p:nvSpPr>
        <p:spPr>
          <a:xfrm>
            <a:off x="1238251" y="1095375"/>
            <a:ext cx="2533650" cy="600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A3F66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5979">
            <a:off x="2753890" y="4339606"/>
            <a:ext cx="819478" cy="772276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64599">
            <a:off x="1870698" y="5331699"/>
            <a:ext cx="945738" cy="891264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02545">
            <a:off x="490372" y="5392036"/>
            <a:ext cx="1100802" cy="1239949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37" name="제목 5"/>
          <p:cNvSpPr>
            <a:spLocks noGrp="1"/>
          </p:cNvSpPr>
          <p:nvPr>
            <p:ph type="title" hasCustomPrompt="1"/>
          </p:nvPr>
        </p:nvSpPr>
        <p:spPr>
          <a:xfrm>
            <a:off x="446988" y="1513205"/>
            <a:ext cx="2641652" cy="1325563"/>
          </a:xfrm>
          <a:prstGeom prst="rect">
            <a:avLst/>
          </a:prstGeom>
        </p:spPr>
        <p:txBody>
          <a:bodyPr/>
          <a:lstStyle>
            <a:lvl1pPr algn="ctr">
              <a:defRPr b="1" baseline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제  목</a:t>
            </a:r>
          </a:p>
        </p:txBody>
      </p:sp>
      <p:grpSp>
        <p:nvGrpSpPr>
          <p:cNvPr id="14" name="그룹 13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5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58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1">
    <p:bg>
      <p:bgPr>
        <a:pattFill prst="ltUpDiag">
          <a:fgClr>
            <a:srgbClr val="D4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문서 14"/>
          <p:cNvSpPr/>
          <p:nvPr userDrawn="1"/>
        </p:nvSpPr>
        <p:spPr>
          <a:xfrm rot="10800000">
            <a:off x="0" y="2792266"/>
            <a:ext cx="12192000" cy="4080326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048682"/>
            <a:ext cx="12192000" cy="3799874"/>
          </a:xfrm>
          <a:prstGeom prst="rect">
            <a:avLst/>
          </a:prstGeom>
        </p:spPr>
      </p:pic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685979">
            <a:off x="11175976" y="3779290"/>
            <a:ext cx="819478" cy="772276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64599">
            <a:off x="10292784" y="4771383"/>
            <a:ext cx="945738" cy="891264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02545">
            <a:off x="8912458" y="4831720"/>
            <a:ext cx="1100802" cy="1239949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110424" y="1547834"/>
            <a:ext cx="5818696" cy="67686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F795EF-9235-A543-A155-14F810260B10}"/>
              </a:ext>
            </a:extLst>
          </p:cNvPr>
          <p:cNvSpPr/>
          <p:nvPr userDrawn="1"/>
        </p:nvSpPr>
        <p:spPr>
          <a:xfrm>
            <a:off x="0" y="1095375"/>
            <a:ext cx="4343399" cy="60072"/>
          </a:xfrm>
          <a:prstGeom prst="rect">
            <a:avLst/>
          </a:prstGeom>
          <a:solidFill>
            <a:srgbClr val="9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D9FA44-0CB8-554D-BD25-158D7F31CBCE}"/>
              </a:ext>
            </a:extLst>
          </p:cNvPr>
          <p:cNvSpPr/>
          <p:nvPr userDrawn="1"/>
        </p:nvSpPr>
        <p:spPr>
          <a:xfrm>
            <a:off x="1238251" y="1095375"/>
            <a:ext cx="3105148" cy="60072"/>
          </a:xfrm>
          <a:prstGeom prst="rect">
            <a:avLst/>
          </a:prstGeom>
          <a:solidFill>
            <a:srgbClr val="1A3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A3F66"/>
              </a:solidFill>
            </a:endParaRPr>
          </a:p>
        </p:txBody>
      </p:sp>
      <p:grpSp>
        <p:nvGrpSpPr>
          <p:cNvPr id="18" name="그룹 17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2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47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958AD16E-977F-374D-B7EF-B9ACCC539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50784"/>
          <a:stretch/>
        </p:blipFill>
        <p:spPr>
          <a:xfrm>
            <a:off x="1" y="-1"/>
            <a:ext cx="12192001" cy="3638477"/>
          </a:xfrm>
          <a:prstGeom prst="rect">
            <a:avLst/>
          </a:prstGeom>
        </p:spPr>
      </p:pic>
      <p:sp>
        <p:nvSpPr>
          <p:cNvPr id="15" name="순서도: 문서 14"/>
          <p:cNvSpPr/>
          <p:nvPr userDrawn="1"/>
        </p:nvSpPr>
        <p:spPr>
          <a:xfrm rot="10800000">
            <a:off x="0" y="2792266"/>
            <a:ext cx="12192000" cy="4080326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048682"/>
            <a:ext cx="12192000" cy="3799874"/>
          </a:xfrm>
          <a:prstGeom prst="rect">
            <a:avLst/>
          </a:prstGeom>
        </p:spPr>
      </p:pic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685979">
            <a:off x="11175976" y="3779290"/>
            <a:ext cx="819478" cy="772276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864599">
            <a:off x="10292784" y="4771383"/>
            <a:ext cx="945738" cy="891264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2545">
            <a:off x="8912458" y="4831720"/>
            <a:ext cx="1100802" cy="1239949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116049" y="1724127"/>
            <a:ext cx="5818696" cy="67686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F795EF-9235-A543-A155-14F810260B10}"/>
              </a:ext>
            </a:extLst>
          </p:cNvPr>
          <p:cNvSpPr/>
          <p:nvPr userDrawn="1"/>
        </p:nvSpPr>
        <p:spPr>
          <a:xfrm>
            <a:off x="0" y="1095375"/>
            <a:ext cx="4343399" cy="60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D9FA44-0CB8-554D-BD25-158D7F31CBCE}"/>
              </a:ext>
            </a:extLst>
          </p:cNvPr>
          <p:cNvSpPr/>
          <p:nvPr userDrawn="1"/>
        </p:nvSpPr>
        <p:spPr>
          <a:xfrm>
            <a:off x="1238251" y="1095375"/>
            <a:ext cx="3105148" cy="600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A3F66"/>
              </a:solidFill>
            </a:endParaRPr>
          </a:p>
        </p:txBody>
      </p:sp>
      <p:grpSp>
        <p:nvGrpSpPr>
          <p:cNvPr id="18" name="그룹 17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2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6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0" y="601656"/>
            <a:ext cx="12192001" cy="6256343"/>
          </a:xfrm>
          <a:prstGeom prst="rect">
            <a:avLst/>
          </a:prstGeom>
        </p:spPr>
      </p:pic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1" name="그룹 10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14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3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10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-9568"/>
            <a:ext cx="12192001" cy="6098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38B28A-97DF-C745-8816-C1FDE713462C}"/>
              </a:ext>
            </a:extLst>
          </p:cNvPr>
          <p:cNvSpPr/>
          <p:nvPr userDrawn="1"/>
        </p:nvSpPr>
        <p:spPr>
          <a:xfrm>
            <a:off x="0" y="60033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0" y="601656"/>
            <a:ext cx="12192001" cy="6256343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그룹 11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4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9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0" y="601656"/>
            <a:ext cx="12192001" cy="62563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-9568"/>
            <a:ext cx="12192001" cy="6098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38B28A-97DF-C745-8816-C1FDE713462C}"/>
              </a:ext>
            </a:extLst>
          </p:cNvPr>
          <p:cNvSpPr/>
          <p:nvPr userDrawn="1"/>
        </p:nvSpPr>
        <p:spPr>
          <a:xfrm>
            <a:off x="0" y="60033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2" name="그룹 11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4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0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51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240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64" r:id="rId2"/>
    <p:sldLayoutId id="2147483755" r:id="rId3"/>
    <p:sldLayoutId id="2147483808" r:id="rId4"/>
    <p:sldLayoutId id="2147483766" r:id="rId5"/>
    <p:sldLayoutId id="2147483802" r:id="rId6"/>
    <p:sldLayoutId id="2147483799" r:id="rId7"/>
    <p:sldLayoutId id="2147483803" r:id="rId8"/>
    <p:sldLayoutId id="2147483752" r:id="rId9"/>
    <p:sldLayoutId id="2147483804" r:id="rId10"/>
    <p:sldLayoutId id="2147483800" r:id="rId11"/>
    <p:sldLayoutId id="2147483805" r:id="rId12"/>
    <p:sldLayoutId id="2147483736" r:id="rId13"/>
    <p:sldLayoutId id="2147483768" r:id="rId14"/>
    <p:sldLayoutId id="2147483769" r:id="rId15"/>
    <p:sldLayoutId id="2147483767" r:id="rId16"/>
    <p:sldLayoutId id="2147483770" r:id="rId17"/>
    <p:sldLayoutId id="214748375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328F911-9833-B847-B079-6E214E133707}"/>
              </a:ext>
            </a:extLst>
          </p:cNvPr>
          <p:cNvSpPr txBox="1"/>
          <p:nvPr/>
        </p:nvSpPr>
        <p:spPr>
          <a:xfrm>
            <a:off x="594360" y="1371717"/>
            <a:ext cx="11274552" cy="2339102"/>
          </a:xfrm>
          <a:prstGeom prst="rect">
            <a:avLst/>
          </a:prstGeom>
          <a:noFill/>
          <a:effectLst>
            <a:outerShdw blurRad="127000" dist="114300" dir="2700000" algn="ctr" rotWithShape="0">
              <a:srgbClr val="000000">
                <a:alpha val="22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Various methods for </a:t>
            </a:r>
          </a:p>
          <a:p>
            <a:pPr algn="ctr"/>
            <a:r>
              <a:rPr lang="en-US" altLang="ko-KR" sz="4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Environmental data handling</a:t>
            </a:r>
          </a:p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(Statistical Model,</a:t>
            </a:r>
          </a:p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Statistical Machine Learning Algorithm)</a:t>
            </a:r>
          </a:p>
        </p:txBody>
      </p:sp>
      <p:pic>
        <p:nvPicPr>
          <p:cNvPr id="20" name="Picture 40" descr="bg_icon_4.png">
            <a:extLst>
              <a:ext uri="{FF2B5EF4-FFF2-40B4-BE49-F238E27FC236}">
                <a16:creationId xmlns:a16="http://schemas.microsoft.com/office/drawing/2014/main" id="{AE628DC2-6507-6A47-9694-601DB6325E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1931" y="4481592"/>
            <a:ext cx="664066" cy="646590"/>
          </a:xfrm>
          <a:prstGeom prst="rect">
            <a:avLst/>
          </a:prstGeom>
        </p:spPr>
      </p:pic>
      <p:pic>
        <p:nvPicPr>
          <p:cNvPr id="21" name="Picture 38" descr="bg_icon_2.png">
            <a:extLst>
              <a:ext uri="{FF2B5EF4-FFF2-40B4-BE49-F238E27FC236}">
                <a16:creationId xmlns:a16="http://schemas.microsoft.com/office/drawing/2014/main" id="{E50D1B28-A838-E340-BFC7-11B9311E5D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478" y="4862576"/>
            <a:ext cx="981030" cy="9552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0E792E-E2D6-2E47-8F0E-0236C3FA55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lum bright="20000" contrast="-40000"/>
          </a:blip>
          <a:stretch>
            <a:fillRect/>
          </a:stretch>
        </p:blipFill>
        <p:spPr>
          <a:xfrm>
            <a:off x="11000478" y="3238918"/>
            <a:ext cx="551998" cy="367998"/>
          </a:xfrm>
          <a:prstGeom prst="rect">
            <a:avLst/>
          </a:prstGeom>
          <a:noFill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210F075-9719-8944-B2E7-A5F6898F4D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676767">
                  <a:alpha val="74902"/>
                </a:srgbClr>
              </a:clrFrom>
              <a:clrTo>
                <a:srgbClr val="676767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0873267">
            <a:off x="11120935" y="1762759"/>
            <a:ext cx="262116" cy="427450"/>
          </a:xfrm>
          <a:prstGeom prst="rect">
            <a:avLst/>
          </a:prstGeom>
        </p:spPr>
      </p:pic>
      <p:sp>
        <p:nvSpPr>
          <p:cNvPr id="14" name="내용 개체 틀 3"/>
          <p:cNvSpPr>
            <a:spLocks noGrp="1"/>
          </p:cNvSpPr>
          <p:nvPr>
            <p:ph sz="quarter" idx="11"/>
          </p:nvPr>
        </p:nvSpPr>
        <p:spPr>
          <a:xfrm>
            <a:off x="1054828" y="4427890"/>
            <a:ext cx="6400165" cy="3746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국립환경과학원 영산강물환경연구소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연구사 황성윤</a:t>
            </a:r>
          </a:p>
        </p:txBody>
      </p:sp>
    </p:spTree>
    <p:extLst>
      <p:ext uri="{BB962C8B-B14F-4D97-AF65-F5344CB8AC3E}">
        <p14:creationId xmlns:p14="http://schemas.microsoft.com/office/powerpoint/2010/main" val="406079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571" y="1010245"/>
            <a:ext cx="7516004" cy="54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44" y="1010245"/>
            <a:ext cx="8834870" cy="52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2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34" y="1392036"/>
            <a:ext cx="99536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6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2" y="1010245"/>
            <a:ext cx="9774296" cy="46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34" y="1010245"/>
            <a:ext cx="9262839" cy="52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07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25" y="1010245"/>
            <a:ext cx="8339138" cy="52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1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3" y="1010245"/>
            <a:ext cx="7988271" cy="54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331" y="1010245"/>
            <a:ext cx="8854801" cy="52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60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547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Python</a:t>
            </a: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(1) 1991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네덜란드계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소프트웨어 엔지니어인 귀도 반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로섬에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의해 개발된 고급 프로그래밍 언어</a:t>
            </a:r>
            <a:endParaRPr lang="en-US" altLang="ko-KR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(2)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플랫폼에 독립적이며 객체 지향적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동적 타이핑 대화형 언어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(3)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강력한 라이브러리와 풍부한 생태계를 통해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데이터를 수집하고 분석하며 시각화할 수 있음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(4)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대표적 특징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문법이 쉬워 빠르게 배울 수 있음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무료이지만 강력한 데이터 </a:t>
            </a:r>
            <a:r>
              <a:rPr lang="ko-KR" altLang="en-US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처리기능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보유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간결한 형식의 코딩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개발 속도가 빠르며 인공지능 기반 </a:t>
            </a:r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model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에 특화되어 있음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908420"/>
            <a:ext cx="4700106" cy="13444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2466898"/>
            <a:ext cx="4910379" cy="35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4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8" y="1130227"/>
            <a:ext cx="1101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6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524598" y="958215"/>
            <a:ext cx="8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19834" y="2097279"/>
            <a:ext cx="8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</a:t>
            </a:r>
            <a:r>
              <a:rPr lang="en-US" altLang="ko-KR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2</a:t>
            </a:r>
            <a:endParaRPr lang="en-US" sz="4800" b="1" spc="-300" dirty="0">
              <a:solidFill>
                <a:srgbClr val="1A3F66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31344" y="1134449"/>
            <a:ext cx="508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400" algn="ctr" fontAlgn="base"/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Introduction</a:t>
            </a:r>
            <a:endParaRPr lang="ko-KR" altLang="en-US" sz="2800" b="1" dirty="0">
              <a:solidFill>
                <a:srgbClr val="002060"/>
              </a:solidFill>
              <a:latin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43816" y="2251168"/>
            <a:ext cx="565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400" algn="ctr" fontAlgn="base"/>
            <a:r>
              <a:rPr lang="en-US" altLang="ko-KR" sz="28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Models</a:t>
            </a:r>
          </a:p>
        </p:txBody>
      </p:sp>
      <p:sp>
        <p:nvSpPr>
          <p:cNvPr id="58" name="제목 1"/>
          <p:cNvSpPr>
            <a:spLocks noGrp="1"/>
          </p:cNvSpPr>
          <p:nvPr>
            <p:ph type="title"/>
          </p:nvPr>
        </p:nvSpPr>
        <p:spPr>
          <a:xfrm>
            <a:off x="446988" y="1513205"/>
            <a:ext cx="2641652" cy="1325563"/>
          </a:xfrm>
        </p:spPr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9835" y="3236344"/>
            <a:ext cx="8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6861" y="3367887"/>
            <a:ext cx="5659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400" algn="ctr" fontAlgn="base"/>
            <a:r>
              <a:rPr lang="en-US" altLang="ko-KR" sz="28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Machine Learning Algorithms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8" y="1130227"/>
            <a:ext cx="10829925" cy="9978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03" y="2128058"/>
            <a:ext cx="10829925" cy="39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97" y="1010245"/>
            <a:ext cx="8002992" cy="53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54" y="1010245"/>
            <a:ext cx="9468716" cy="49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6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21" y="1010245"/>
            <a:ext cx="9434946" cy="4916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327" y="5889017"/>
            <a:ext cx="1061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출처 </a:t>
            </a:r>
            <a:r>
              <a:rPr lang="en-US" altLang="ko-KR" b="1" dirty="0" smtClean="0">
                <a:latin typeface="+mj-ea"/>
                <a:ea typeface="+mj-ea"/>
              </a:rPr>
              <a:t>: Statistics Analysis Using R (Application Course) 2022 / R</a:t>
            </a:r>
            <a:r>
              <a:rPr lang="ko-KR" altLang="en-US" b="1" dirty="0" smtClean="0">
                <a:latin typeface="+mj-ea"/>
                <a:ea typeface="+mj-ea"/>
              </a:rPr>
              <a:t>을 이용한 </a:t>
            </a:r>
            <a:r>
              <a:rPr lang="ko-KR" altLang="en-US" b="1" dirty="0" err="1" smtClean="0">
                <a:latin typeface="+mj-ea"/>
                <a:ea typeface="+mj-ea"/>
              </a:rPr>
              <a:t>환경데이터</a:t>
            </a:r>
            <a:r>
              <a:rPr lang="ko-KR" altLang="en-US" b="1" dirty="0" smtClean="0">
                <a:latin typeface="+mj-ea"/>
                <a:ea typeface="+mj-ea"/>
              </a:rPr>
              <a:t> 분석</a:t>
            </a:r>
            <a:r>
              <a:rPr lang="en-US" altLang="ko-KR" b="1" dirty="0" smtClean="0">
                <a:latin typeface="+mj-ea"/>
                <a:ea typeface="+mj-ea"/>
              </a:rPr>
              <a:t>-</a:t>
            </a:r>
            <a:r>
              <a:rPr lang="ko-KR" altLang="en-US" b="1" dirty="0" err="1" smtClean="0">
                <a:latin typeface="+mj-ea"/>
                <a:ea typeface="+mj-ea"/>
              </a:rPr>
              <a:t>응용과정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5537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Statistical Survey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6327" y="5889017"/>
            <a:ext cx="1061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출처 </a:t>
            </a:r>
            <a:r>
              <a:rPr lang="en-US" altLang="ko-KR" b="1" dirty="0" smtClean="0">
                <a:latin typeface="+mj-ea"/>
                <a:ea typeface="+mj-ea"/>
              </a:rPr>
              <a:t>: Statistics Analysis Using R (Application Course) 2022 / R</a:t>
            </a:r>
            <a:r>
              <a:rPr lang="ko-KR" altLang="en-US" b="1" dirty="0" smtClean="0">
                <a:latin typeface="+mj-ea"/>
                <a:ea typeface="+mj-ea"/>
              </a:rPr>
              <a:t>을 이용한 </a:t>
            </a:r>
            <a:r>
              <a:rPr lang="ko-KR" altLang="en-US" b="1" dirty="0" err="1" smtClean="0">
                <a:latin typeface="+mj-ea"/>
                <a:ea typeface="+mj-ea"/>
              </a:rPr>
              <a:t>환경데이터</a:t>
            </a:r>
            <a:r>
              <a:rPr lang="ko-KR" altLang="en-US" b="1" dirty="0" smtClean="0">
                <a:latin typeface="+mj-ea"/>
                <a:ea typeface="+mj-ea"/>
              </a:rPr>
              <a:t> 분석</a:t>
            </a:r>
            <a:r>
              <a:rPr lang="en-US" altLang="ko-KR" b="1" dirty="0" smtClean="0">
                <a:latin typeface="+mj-ea"/>
                <a:ea typeface="+mj-ea"/>
              </a:rPr>
              <a:t>-</a:t>
            </a:r>
            <a:r>
              <a:rPr lang="ko-KR" altLang="en-US" b="1" dirty="0" err="1" smtClean="0">
                <a:latin typeface="+mj-ea"/>
                <a:ea typeface="+mj-ea"/>
              </a:rPr>
              <a:t>응용과정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35" y="1010245"/>
            <a:ext cx="9545424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9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19875" y="1592762"/>
            <a:ext cx="202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D6CD85-9CB4-4B55-82E2-8249602897AD}"/>
              </a:ext>
            </a:extLst>
          </p:cNvPr>
          <p:cNvSpPr/>
          <p:nvPr/>
        </p:nvSpPr>
        <p:spPr>
          <a:xfrm>
            <a:off x="2392924" y="1960796"/>
            <a:ext cx="9613148" cy="83099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2079625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86" y="1502979"/>
            <a:ext cx="62769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1" y="2060191"/>
            <a:ext cx="5308286" cy="37548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459" y="1746362"/>
            <a:ext cx="5994007" cy="43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11" y="1502979"/>
            <a:ext cx="9216326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4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" y="1633537"/>
            <a:ext cx="11004165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19875" y="1592762"/>
            <a:ext cx="202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D6CD85-9CB4-4B55-82E2-8249602897AD}"/>
              </a:ext>
            </a:extLst>
          </p:cNvPr>
          <p:cNvSpPr/>
          <p:nvPr/>
        </p:nvSpPr>
        <p:spPr>
          <a:xfrm>
            <a:off x="2392924" y="1960796"/>
            <a:ext cx="7948939" cy="83099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ea typeface="+mj-ea"/>
              </a:rPr>
              <a:t>Introduction</a:t>
            </a:r>
            <a:endParaRPr lang="ko-KR" altLang="en-US" sz="5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0289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0" y="1133647"/>
            <a:ext cx="6234323" cy="4310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8880" y="5818909"/>
            <a:ext cx="390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출처</a:t>
            </a:r>
            <a:r>
              <a:rPr lang="en-US" altLang="ko-KR" b="1" dirty="0" smtClean="0">
                <a:latin typeface="+mj-ea"/>
                <a:ea typeface="+mj-ea"/>
              </a:rPr>
              <a:t>: </a:t>
            </a:r>
            <a:r>
              <a:rPr lang="ko-KR" altLang="en-US" b="1" dirty="0" smtClean="0">
                <a:latin typeface="+mj-ea"/>
                <a:ea typeface="+mj-ea"/>
              </a:rPr>
              <a:t>빅데이터 분석도구 </a:t>
            </a:r>
            <a:r>
              <a:rPr lang="en-US" altLang="ko-KR" b="1" dirty="0" smtClean="0">
                <a:latin typeface="+mj-ea"/>
                <a:ea typeface="+mj-ea"/>
              </a:rPr>
              <a:t>R in Action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6934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8880" y="5818909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출처</a:t>
            </a:r>
            <a:r>
              <a:rPr lang="en-US" altLang="ko-KR" b="1" dirty="0" smtClean="0">
                <a:latin typeface="+mj-ea"/>
                <a:ea typeface="+mj-ea"/>
              </a:rPr>
              <a:t>: Practical Data Science with R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739" y="1133647"/>
            <a:ext cx="6864755" cy="46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6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3" name="타원 2"/>
          <p:cNvSpPr/>
          <p:nvPr/>
        </p:nvSpPr>
        <p:spPr>
          <a:xfrm>
            <a:off x="7143750" y="1003964"/>
            <a:ext cx="3157538" cy="9572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Statistical Models</a:t>
            </a:r>
            <a:endParaRPr lang="ko-KR" altLang="en-US" sz="2800" dirty="0"/>
          </a:p>
        </p:txBody>
      </p:sp>
      <p:sp>
        <p:nvSpPr>
          <p:cNvPr id="5" name="타원 4"/>
          <p:cNvSpPr/>
          <p:nvPr/>
        </p:nvSpPr>
        <p:spPr>
          <a:xfrm>
            <a:off x="985837" y="1133647"/>
            <a:ext cx="3646623" cy="87707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Probability Distributions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2010721"/>
            <a:ext cx="6734175" cy="452437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972050" y="1482595"/>
            <a:ext cx="1785938" cy="217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86625" y="2257425"/>
            <a:ext cx="2085975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Multiple Regression Model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2"/>
          </p:cNvCxnSpPr>
          <p:nvPr/>
        </p:nvCxnSpPr>
        <p:spPr>
          <a:xfrm>
            <a:off x="8329613" y="3086100"/>
            <a:ext cx="157162" cy="47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415214" y="3557588"/>
            <a:ext cx="2114550" cy="70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Generalized Linear Model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236746" y="4257675"/>
            <a:ext cx="471486" cy="70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486651" y="4982499"/>
            <a:ext cx="2043113" cy="81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Generalized Additive Model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9372600" y="2257425"/>
            <a:ext cx="464344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836944" y="1921337"/>
            <a:ext cx="1700212" cy="736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RIDGE model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9372600" y="2832764"/>
            <a:ext cx="985838" cy="153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358438" y="2748749"/>
            <a:ext cx="1700212" cy="6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LASSO model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529764" y="5672138"/>
            <a:ext cx="409577" cy="12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939341" y="5672138"/>
            <a:ext cx="2062159" cy="557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Time-Varying Coefficient Model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010778" y="4272908"/>
            <a:ext cx="1990722" cy="82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Elastic-Net Model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10010778" y="2671762"/>
            <a:ext cx="347660" cy="160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5" idx="2"/>
            <a:endCxn id="30" idx="0"/>
          </p:cNvCxnSpPr>
          <p:nvPr/>
        </p:nvCxnSpPr>
        <p:spPr>
          <a:xfrm flipH="1">
            <a:off x="11006139" y="3365738"/>
            <a:ext cx="202405" cy="90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" idx="1"/>
            <a:endCxn id="15" idx="3"/>
          </p:cNvCxnSpPr>
          <p:nvPr/>
        </p:nvCxnSpPr>
        <p:spPr>
          <a:xfrm flipH="1" flipV="1">
            <a:off x="9529764" y="3907632"/>
            <a:ext cx="481014" cy="779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97527" y="445984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</a:t>
            </a:r>
            <a:endParaRPr lang="ko-KR" altLang="en-US" dirty="0"/>
          </a:p>
        </p:txBody>
      </p:sp>
      <p:cxnSp>
        <p:nvCxnSpPr>
          <p:cNvPr id="42" name="직선 화살표 연결선 41"/>
          <p:cNvCxnSpPr>
            <a:stCxn id="39" idx="0"/>
          </p:cNvCxnSpPr>
          <p:nvPr/>
        </p:nvCxnSpPr>
        <p:spPr>
          <a:xfrm flipH="1" flipV="1">
            <a:off x="7743322" y="4297202"/>
            <a:ext cx="1" cy="16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9153896" y="4270770"/>
            <a:ext cx="0" cy="17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9" idx="2"/>
          </p:cNvCxnSpPr>
          <p:nvPr/>
        </p:nvCxnSpPr>
        <p:spPr>
          <a:xfrm>
            <a:off x="7743323" y="4829175"/>
            <a:ext cx="19231" cy="13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759620" y="4469069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Poisson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50" idx="2"/>
          </p:cNvCxnSpPr>
          <p:nvPr/>
        </p:nvCxnSpPr>
        <p:spPr>
          <a:xfrm>
            <a:off x="9205736" y="4838401"/>
            <a:ext cx="0" cy="12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95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Multiple Regression Model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1989747"/>
            <a:ext cx="5638800" cy="379669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167974" y="2928938"/>
            <a:ext cx="457200" cy="242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471613"/>
            <a:ext cx="5429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0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Generalized Linear Model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8" y="1502979"/>
            <a:ext cx="11710262" cy="47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0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Generalized Linear Model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6720043" y="2986303"/>
            <a:ext cx="457200" cy="242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43" y="1502979"/>
            <a:ext cx="4904839" cy="4433974"/>
          </a:xfrm>
          <a:prstGeom prst="rect">
            <a:avLst/>
          </a:prstGeom>
        </p:spPr>
      </p:pic>
      <p:sp>
        <p:nvSpPr>
          <p:cNvPr id="2" name="AutoShape 2" descr="Generalized linear models . The model choice is based on the type of response y (e.g. continuous, binary, counts) and error distribution. Errors (residuals) are deviations from the expected y values (second column, continuous line). Each model has a specific invertible function (grey), linking the expected response y to the linear predictor (LP = β 0 + β 1 x 1 + β 2 x 2 + . . . + β k x k ). LP contains the estimated input effects ( β s) whose meaning depends on the model function. All these functions are like ‘machines’ transforming the inputs ( x s) into LP [2]. Each machine can work in the opposite "/>
          <p:cNvSpPr>
            <a:spLocks noChangeAspect="1" noChangeArrowheads="1"/>
          </p:cNvSpPr>
          <p:nvPr/>
        </p:nvSpPr>
        <p:spPr bwMode="auto">
          <a:xfrm>
            <a:off x="1241425" y="2667000"/>
            <a:ext cx="3187700" cy="318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0" y="1560344"/>
            <a:ext cx="6616275" cy="45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Generalized Additive Model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502979"/>
            <a:ext cx="6272213" cy="4905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487" y="2350703"/>
            <a:ext cx="5491163" cy="181927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429375" y="1885950"/>
            <a:ext cx="1028700" cy="464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567487" y="4169978"/>
            <a:ext cx="990601" cy="10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73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19875" y="1592762"/>
            <a:ext cx="202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D6CD85-9CB4-4B55-82E2-8249602897AD}"/>
              </a:ext>
            </a:extLst>
          </p:cNvPr>
          <p:cNvSpPr/>
          <p:nvPr/>
        </p:nvSpPr>
        <p:spPr>
          <a:xfrm>
            <a:off x="2392924" y="1960796"/>
            <a:ext cx="9613148" cy="83099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Machine Learning </a:t>
            </a:r>
          </a:p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cs typeface="Titillium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210568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23" y="1502979"/>
            <a:ext cx="5451832" cy="505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</p:spTree>
    <p:extLst>
      <p:ext uri="{BB962C8B-B14F-4D97-AF65-F5344CB8AC3E}">
        <p14:creationId xmlns:p14="http://schemas.microsoft.com/office/powerpoint/2010/main" val="145781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1502979"/>
            <a:ext cx="10029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6401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R</a:t>
            </a: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(1)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통계 계산과 그래픽을 위한 프로그래밍 언어이자 소프트웨어 환경</a:t>
            </a:r>
            <a:endParaRPr lang="en-US" altLang="ko-KR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(2) 1960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년대와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1970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년대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Bell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연구소에서 개발된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S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language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에 기반을 두고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, 1990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년대 중반 뉴질랜드 오클랜드 대학의 로스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이하카와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로버트 젠틀맨에 의해 시작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(3) GPL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하에 배포되는 공개 소프트웨어로 누구나 자유롭게 이용할 수 있으며 자발적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기여자들에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의해 지속적으로 개발 중임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(4)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대표적 특징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효율적이고 편리한 데이터 조작 및 처리 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데이터를 다양한 그래프로 표현해주는 데이터 시각화 기능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통계 분석 및 데이터 </a:t>
            </a:r>
            <a:r>
              <a:rPr lang="ko-KR" altLang="en-US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마이닝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알고리즘 수행 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간단하며 효과적인 프로그래밍 언어로서의 기능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endParaRPr lang="en-US" altLang="ko-KR" b="1" dirty="0">
              <a:solidFill>
                <a:srgbClr val="002060"/>
              </a:solidFill>
              <a:latin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820929"/>
            <a:ext cx="4085482" cy="17698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1" y="2678816"/>
            <a:ext cx="5078405" cy="36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08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46363"/>
            <a:ext cx="94488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4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1502979"/>
            <a:ext cx="8618577" cy="44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23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" y="1746363"/>
            <a:ext cx="10883110" cy="38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98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A501F-9D65-9F07-5219-9DE7CB54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42" y="1502979"/>
            <a:ext cx="5748897" cy="50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85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424F60-16AA-C4E3-9F3A-F847B985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44" y="1502979"/>
            <a:ext cx="4502239" cy="50371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438A3D-7948-7F50-740D-1D910C97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0" y="1820091"/>
            <a:ext cx="6670766" cy="38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18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03638F-5A82-D8C0-C04D-5B9854CC5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1" y="1563940"/>
            <a:ext cx="11767757" cy="30864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8A0F02-516E-910A-A046-71053E32E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32" y="4650378"/>
            <a:ext cx="7637179" cy="150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85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710FA2-1526-D819-23CA-BE162E1A2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406" y="1576251"/>
            <a:ext cx="6965636" cy="496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5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B698B3-6696-FA70-951E-3518704F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" y="1667320"/>
            <a:ext cx="11652069" cy="36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7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E0D0D-3B4A-B70C-B20D-686E0A29B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98" y="1502979"/>
            <a:ext cx="7246786" cy="2476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24A9E6-2C1F-406E-7804-8E5AA62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397" y="3979817"/>
            <a:ext cx="7246787" cy="23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02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732170-0237-9747-476A-01CD2878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7" y="1580899"/>
            <a:ext cx="10468106" cy="44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8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8" y="1130227"/>
            <a:ext cx="5213571" cy="4547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24" y="1130227"/>
            <a:ext cx="5896928" cy="46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Decision Tree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728787"/>
            <a:ext cx="6743700" cy="4086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029" y="1318313"/>
            <a:ext cx="49244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51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Bagging and Random Forest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3" y="1145963"/>
            <a:ext cx="4419600" cy="4733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2066924"/>
            <a:ext cx="6324600" cy="320992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629400" y="3300413"/>
            <a:ext cx="657225" cy="212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05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AdaBoost and Gradient Boosting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72311"/>
            <a:ext cx="5491212" cy="37569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88" y="2322691"/>
            <a:ext cx="5784312" cy="2792234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967791" y="3200400"/>
            <a:ext cx="332997" cy="18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88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4) Discriminant Analysis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624012"/>
            <a:ext cx="6353176" cy="3609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49" y="1377031"/>
            <a:ext cx="4972050" cy="433387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43688" y="2871788"/>
            <a:ext cx="371475" cy="214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32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5) Support Vector Machine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3" y="1643062"/>
            <a:ext cx="6468077" cy="42433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44" y="764314"/>
            <a:ext cx="4710113" cy="55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0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6) Deep Neural Network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4" y="2209800"/>
            <a:ext cx="5762625" cy="3238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1890712"/>
            <a:ext cx="53149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9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</a:t>
            </a:r>
            <a:r>
              <a:rPr lang="en-US" altLang="ko-KR" sz="2800" b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Statistical Machine 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7) Convolutional Neural Network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" y="1717292"/>
            <a:ext cx="5546859" cy="34404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791" y="1872311"/>
            <a:ext cx="6090859" cy="40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0">
            <a:extLst>
              <a:ext uri="{FF2B5EF4-FFF2-40B4-BE49-F238E27FC236}">
                <a16:creationId xmlns:a16="http://schemas.microsoft.com/office/drawing/2014/main" id="{7AC7AF15-B8DA-D948-A2FD-E55EA25FDFCA}"/>
              </a:ext>
            </a:extLst>
          </p:cNvPr>
          <p:cNvSpPr/>
          <p:nvPr/>
        </p:nvSpPr>
        <p:spPr bwMode="auto">
          <a:xfrm>
            <a:off x="0" y="301751"/>
            <a:ext cx="1137413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360" y="2221992"/>
            <a:ext cx="4727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5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2566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8" y="1010245"/>
            <a:ext cx="8729855" cy="53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1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56" y="1010245"/>
            <a:ext cx="8339157" cy="5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42" y="1010245"/>
            <a:ext cx="7535732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9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91" y="1010245"/>
            <a:ext cx="8406333" cy="505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485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NIER_blue">
      <a:dk1>
        <a:sysClr val="windowText" lastClr="000000"/>
      </a:dk1>
      <a:lt1>
        <a:sysClr val="window" lastClr="FFFFFF"/>
      </a:lt1>
      <a:dk2>
        <a:srgbClr val="2DBABD"/>
      </a:dk2>
      <a:lt2>
        <a:srgbClr val="EEECE1"/>
      </a:lt2>
      <a:accent1>
        <a:srgbClr val="4FC3E7"/>
      </a:accent1>
      <a:accent2>
        <a:srgbClr val="3BB2BF"/>
      </a:accent2>
      <a:accent3>
        <a:srgbClr val="8A96EE"/>
      </a:accent3>
      <a:accent4>
        <a:srgbClr val="9DD454"/>
      </a:accent4>
      <a:accent5>
        <a:srgbClr val="0E5673"/>
      </a:accent5>
      <a:accent6>
        <a:srgbClr val="9BBB59"/>
      </a:accent6>
      <a:hlink>
        <a:srgbClr val="7030A0"/>
      </a:hlink>
      <a:folHlink>
        <a:srgbClr val="D86A6A"/>
      </a:folHlink>
    </a:clrScheme>
    <a:fontScheme name="사용자 지정 1">
      <a:majorFont>
        <a:latin typeface="Gill Sans MT"/>
        <a:ea typeface="HY헤드라인M"/>
        <a:cs typeface=""/>
      </a:majorFont>
      <a:minorFont>
        <a:latin typeface="Gill Sans MT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48090</TotalTime>
  <Words>1080</Words>
  <Application>Microsoft Office PowerPoint</Application>
  <PresentationFormat>와이드스크린</PresentationFormat>
  <Paragraphs>229</Paragraphs>
  <Slides>57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3" baseType="lpstr">
      <vt:lpstr>HY헤드라인M</vt:lpstr>
      <vt:lpstr>맑은 고딕</vt:lpstr>
      <vt:lpstr>고양덕양 B</vt:lpstr>
      <vt:lpstr>Titillium Light</vt:lpstr>
      <vt:lpstr>HY견고딕</vt:lpstr>
      <vt:lpstr>Gill Sans MT</vt:lpstr>
      <vt:lpstr>Wingdings</vt:lpstr>
      <vt:lpstr>Arial</vt:lpstr>
      <vt:lpstr>제주한라산</vt:lpstr>
      <vt:lpstr>Calibri</vt:lpstr>
      <vt:lpstr>Titillium</vt:lpstr>
      <vt:lpstr>Times New Roman</vt:lpstr>
      <vt:lpstr>굴림체</vt:lpstr>
      <vt:lpstr>청소년서체</vt:lpstr>
      <vt:lpstr>맑은고딕</vt:lpstr>
      <vt:lpstr>디자인 사용자 지정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Nier</cp:lastModifiedBy>
  <cp:revision>994</cp:revision>
  <cp:lastPrinted>2019-05-29T04:50:48Z</cp:lastPrinted>
  <dcterms:created xsi:type="dcterms:W3CDTF">2016-09-29T04:17:56Z</dcterms:created>
  <dcterms:modified xsi:type="dcterms:W3CDTF">2024-06-03T04:34:18Z</dcterms:modified>
</cp:coreProperties>
</file>